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952" y="-1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DDF523-6B52-9347-B29B-80F8991C9E05}" type="datetimeFigureOut">
              <a:rPr lang="en-US" smtClean="0"/>
              <a:t>9/12/16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F077B-A977-FB46-93E7-F7EE4600CABE}" type="slidenum">
              <a:rPr lang="en-US" smtClean="0"/>
              <a:t>‹#›</a:t>
            </a:fld>
            <a:endParaRPr lang="en-US"/>
          </a:p>
        </p:txBody>
      </p:sp>
    </p:spTree>
    <p:extLst>
      <p:ext uri="{BB962C8B-B14F-4D97-AF65-F5344CB8AC3E}">
        <p14:creationId xmlns:p14="http://schemas.microsoft.com/office/powerpoint/2010/main" val="2560575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DDF523-6B52-9347-B29B-80F8991C9E05}" type="datetimeFigureOut">
              <a:rPr lang="en-US" smtClean="0"/>
              <a:t>9/12/16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F077B-A977-FB46-93E7-F7EE4600CABE}" type="slidenum">
              <a:rPr lang="en-US" smtClean="0"/>
              <a:t>‹#›</a:t>
            </a:fld>
            <a:endParaRPr lang="en-US"/>
          </a:p>
        </p:txBody>
      </p:sp>
    </p:spTree>
    <p:extLst>
      <p:ext uri="{BB962C8B-B14F-4D97-AF65-F5344CB8AC3E}">
        <p14:creationId xmlns:p14="http://schemas.microsoft.com/office/powerpoint/2010/main" val="2471071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DDF523-6B52-9347-B29B-80F8991C9E05}" type="datetimeFigureOut">
              <a:rPr lang="en-US" smtClean="0"/>
              <a:t>9/12/16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F077B-A977-FB46-93E7-F7EE4600CABE}" type="slidenum">
              <a:rPr lang="en-US" smtClean="0"/>
              <a:t>‹#›</a:t>
            </a:fld>
            <a:endParaRPr lang="en-US"/>
          </a:p>
        </p:txBody>
      </p:sp>
    </p:spTree>
    <p:extLst>
      <p:ext uri="{BB962C8B-B14F-4D97-AF65-F5344CB8AC3E}">
        <p14:creationId xmlns:p14="http://schemas.microsoft.com/office/powerpoint/2010/main" val="2893887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DDF523-6B52-9347-B29B-80F8991C9E05}" type="datetimeFigureOut">
              <a:rPr lang="en-US" smtClean="0"/>
              <a:t>9/12/16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F077B-A977-FB46-93E7-F7EE4600CABE}" type="slidenum">
              <a:rPr lang="en-US" smtClean="0"/>
              <a:t>‹#›</a:t>
            </a:fld>
            <a:endParaRPr lang="en-US"/>
          </a:p>
        </p:txBody>
      </p:sp>
    </p:spTree>
    <p:extLst>
      <p:ext uri="{BB962C8B-B14F-4D97-AF65-F5344CB8AC3E}">
        <p14:creationId xmlns:p14="http://schemas.microsoft.com/office/powerpoint/2010/main" val="2843144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DDF523-6B52-9347-B29B-80F8991C9E05}" type="datetimeFigureOut">
              <a:rPr lang="en-US" smtClean="0"/>
              <a:t>9/12/16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F077B-A977-FB46-93E7-F7EE4600CABE}" type="slidenum">
              <a:rPr lang="en-US" smtClean="0"/>
              <a:t>‹#›</a:t>
            </a:fld>
            <a:endParaRPr lang="en-US"/>
          </a:p>
        </p:txBody>
      </p:sp>
    </p:spTree>
    <p:extLst>
      <p:ext uri="{BB962C8B-B14F-4D97-AF65-F5344CB8AC3E}">
        <p14:creationId xmlns:p14="http://schemas.microsoft.com/office/powerpoint/2010/main" val="2505728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DDF523-6B52-9347-B29B-80F8991C9E05}" type="datetimeFigureOut">
              <a:rPr lang="en-US" smtClean="0"/>
              <a:t>9/12/16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F077B-A977-FB46-93E7-F7EE4600CABE}" type="slidenum">
              <a:rPr lang="en-US" smtClean="0"/>
              <a:t>‹#›</a:t>
            </a:fld>
            <a:endParaRPr lang="en-US"/>
          </a:p>
        </p:txBody>
      </p:sp>
    </p:spTree>
    <p:extLst>
      <p:ext uri="{BB962C8B-B14F-4D97-AF65-F5344CB8AC3E}">
        <p14:creationId xmlns:p14="http://schemas.microsoft.com/office/powerpoint/2010/main" val="4167794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DDF523-6B52-9347-B29B-80F8991C9E05}" type="datetimeFigureOut">
              <a:rPr lang="en-US" smtClean="0"/>
              <a:t>9/12/16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0F077B-A977-FB46-93E7-F7EE4600CABE}" type="slidenum">
              <a:rPr lang="en-US" smtClean="0"/>
              <a:t>‹#›</a:t>
            </a:fld>
            <a:endParaRPr lang="en-US"/>
          </a:p>
        </p:txBody>
      </p:sp>
    </p:spTree>
    <p:extLst>
      <p:ext uri="{BB962C8B-B14F-4D97-AF65-F5344CB8AC3E}">
        <p14:creationId xmlns:p14="http://schemas.microsoft.com/office/powerpoint/2010/main" val="3671061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DDF523-6B52-9347-B29B-80F8991C9E05}" type="datetimeFigureOut">
              <a:rPr lang="en-US" smtClean="0"/>
              <a:t>9/12/16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0F077B-A977-FB46-93E7-F7EE4600CABE}" type="slidenum">
              <a:rPr lang="en-US" smtClean="0"/>
              <a:t>‹#›</a:t>
            </a:fld>
            <a:endParaRPr lang="en-US"/>
          </a:p>
        </p:txBody>
      </p:sp>
    </p:spTree>
    <p:extLst>
      <p:ext uri="{BB962C8B-B14F-4D97-AF65-F5344CB8AC3E}">
        <p14:creationId xmlns:p14="http://schemas.microsoft.com/office/powerpoint/2010/main" val="3749440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DDF523-6B52-9347-B29B-80F8991C9E05}" type="datetimeFigureOut">
              <a:rPr lang="en-US" smtClean="0"/>
              <a:t>9/12/16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0F077B-A977-FB46-93E7-F7EE4600CABE}" type="slidenum">
              <a:rPr lang="en-US" smtClean="0"/>
              <a:t>‹#›</a:t>
            </a:fld>
            <a:endParaRPr lang="en-US"/>
          </a:p>
        </p:txBody>
      </p:sp>
    </p:spTree>
    <p:extLst>
      <p:ext uri="{BB962C8B-B14F-4D97-AF65-F5344CB8AC3E}">
        <p14:creationId xmlns:p14="http://schemas.microsoft.com/office/powerpoint/2010/main" val="595547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DDF523-6B52-9347-B29B-80F8991C9E05}" type="datetimeFigureOut">
              <a:rPr lang="en-US" smtClean="0"/>
              <a:t>9/12/16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F077B-A977-FB46-93E7-F7EE4600CABE}" type="slidenum">
              <a:rPr lang="en-US" smtClean="0"/>
              <a:t>‹#›</a:t>
            </a:fld>
            <a:endParaRPr lang="en-US"/>
          </a:p>
        </p:txBody>
      </p:sp>
    </p:spTree>
    <p:extLst>
      <p:ext uri="{BB962C8B-B14F-4D97-AF65-F5344CB8AC3E}">
        <p14:creationId xmlns:p14="http://schemas.microsoft.com/office/powerpoint/2010/main" val="3275598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DDF523-6B52-9347-B29B-80F8991C9E05}" type="datetimeFigureOut">
              <a:rPr lang="en-US" smtClean="0"/>
              <a:t>9/12/16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F077B-A977-FB46-93E7-F7EE4600CABE}" type="slidenum">
              <a:rPr lang="en-US" smtClean="0"/>
              <a:t>‹#›</a:t>
            </a:fld>
            <a:endParaRPr lang="en-US"/>
          </a:p>
        </p:txBody>
      </p:sp>
    </p:spTree>
    <p:extLst>
      <p:ext uri="{BB962C8B-B14F-4D97-AF65-F5344CB8AC3E}">
        <p14:creationId xmlns:p14="http://schemas.microsoft.com/office/powerpoint/2010/main" val="21385149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5DDF523-6B52-9347-B29B-80F8991C9E05}" type="datetimeFigureOut">
              <a:rPr lang="en-US" smtClean="0"/>
              <a:t>9/12/16</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D0F077B-A977-FB46-93E7-F7EE4600CABE}" type="slidenum">
              <a:rPr lang="en-US" smtClean="0"/>
              <a:t>‹#›</a:t>
            </a:fld>
            <a:endParaRPr lang="en-US"/>
          </a:p>
        </p:txBody>
      </p:sp>
    </p:spTree>
    <p:extLst>
      <p:ext uri="{BB962C8B-B14F-4D97-AF65-F5344CB8AC3E}">
        <p14:creationId xmlns:p14="http://schemas.microsoft.com/office/powerpoint/2010/main" val="4281853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0706"/>
            <a:ext cx="6858000" cy="523220"/>
          </a:xfrm>
          <a:prstGeom prst="rect">
            <a:avLst/>
          </a:prstGeom>
          <a:noFill/>
        </p:spPr>
        <p:txBody>
          <a:bodyPr wrap="square" rtlCol="0">
            <a:spAutoFit/>
          </a:bodyPr>
          <a:lstStyle/>
          <a:p>
            <a:pPr algn="ctr"/>
            <a:r>
              <a:rPr lang="en-US" sz="2800" b="1" dirty="0" smtClean="0"/>
              <a:t>Sundown One-Act Play Contract</a:t>
            </a:r>
            <a:endParaRPr lang="en-US" sz="2800" b="1" dirty="0"/>
          </a:p>
        </p:txBody>
      </p:sp>
      <p:sp>
        <p:nvSpPr>
          <p:cNvPr id="5" name="TextBox 4"/>
          <p:cNvSpPr txBox="1"/>
          <p:nvPr/>
        </p:nvSpPr>
        <p:spPr>
          <a:xfrm>
            <a:off x="0" y="340132"/>
            <a:ext cx="6858000" cy="461665"/>
          </a:xfrm>
          <a:prstGeom prst="rect">
            <a:avLst/>
          </a:prstGeom>
          <a:noFill/>
        </p:spPr>
        <p:txBody>
          <a:bodyPr wrap="square" rtlCol="0">
            <a:spAutoFit/>
          </a:bodyPr>
          <a:lstStyle/>
          <a:p>
            <a:pPr algn="ctr"/>
            <a:r>
              <a:rPr lang="en-US" sz="1200" i="1" dirty="0" smtClean="0"/>
              <a:t>This must be signed and returned to Mr. Ramirez by the assigned date in order to participate in this year’s One-Act Play.</a:t>
            </a:r>
            <a:endParaRPr lang="en-US" sz="1200" i="1" dirty="0"/>
          </a:p>
        </p:txBody>
      </p:sp>
      <p:sp>
        <p:nvSpPr>
          <p:cNvPr id="6" name="TextBox 5"/>
          <p:cNvSpPr txBox="1"/>
          <p:nvPr/>
        </p:nvSpPr>
        <p:spPr>
          <a:xfrm>
            <a:off x="0" y="696977"/>
            <a:ext cx="6858000" cy="4339649"/>
          </a:xfrm>
          <a:prstGeom prst="rect">
            <a:avLst/>
          </a:prstGeom>
          <a:noFill/>
        </p:spPr>
        <p:txBody>
          <a:bodyPr wrap="square" rtlCol="0">
            <a:spAutoFit/>
          </a:bodyPr>
          <a:lstStyle/>
          <a:p>
            <a:r>
              <a:rPr lang="en-US" sz="1200" u="sng" dirty="0" smtClean="0"/>
              <a:t>As a part of this production, it is the responsibility of the student to:</a:t>
            </a:r>
          </a:p>
          <a:p>
            <a:endParaRPr lang="en-US" sz="1200" u="sng" dirty="0"/>
          </a:p>
          <a:p>
            <a:pPr marL="285750" indent="-285750">
              <a:buFont typeface="Arial"/>
              <a:buChar char="•"/>
            </a:pPr>
            <a:r>
              <a:rPr lang="en-US" sz="1200" dirty="0" smtClean="0"/>
              <a:t>Attend every scheduled rehearsal.  Rehearsals may be missed if they have been preapproved by the director, are school excused absences, or are listed on the conflict sheet.  You will be removed from the production if you have more than three unexcused absences.</a:t>
            </a:r>
          </a:p>
          <a:p>
            <a:pPr marL="285750" indent="-285750">
              <a:buFont typeface="Arial"/>
              <a:buChar char="•"/>
            </a:pPr>
            <a:endParaRPr lang="en-US" sz="1200" dirty="0"/>
          </a:p>
          <a:p>
            <a:pPr marL="285750" indent="-285750">
              <a:buFont typeface="Arial"/>
              <a:buChar char="•"/>
            </a:pPr>
            <a:r>
              <a:rPr lang="en-US" sz="1200" dirty="0" smtClean="0"/>
              <a:t>Be on time to rehearsal.  The doors of the theatre will remain open until rehearsal starts.  The doors will close when rehearsal begins.  You will be considered late if you enter after the doors have closed.  Three unexcused </a:t>
            </a:r>
            <a:r>
              <a:rPr lang="en-US" sz="1200" dirty="0" err="1" smtClean="0"/>
              <a:t>tardies</a:t>
            </a:r>
            <a:r>
              <a:rPr lang="en-US" sz="1200" dirty="0" smtClean="0"/>
              <a:t> will be equal to one unexcused absence</a:t>
            </a:r>
            <a:r>
              <a:rPr lang="en-US" sz="1200" dirty="0" smtClean="0"/>
              <a:t>.</a:t>
            </a:r>
          </a:p>
          <a:p>
            <a:pPr marL="285750" indent="-285750">
              <a:buFont typeface="Arial"/>
              <a:buChar char="•"/>
            </a:pPr>
            <a:endParaRPr lang="en-US" sz="1200" dirty="0"/>
          </a:p>
          <a:p>
            <a:pPr marL="285750" indent="-285750">
              <a:buFont typeface="Arial"/>
              <a:buChar char="•"/>
            </a:pPr>
            <a:r>
              <a:rPr lang="en-US" sz="1200" dirty="0" smtClean="0"/>
              <a:t>Pass all classes.  Students who fail for the six weeks will be ineligible to participate in rehearsals or performances.  Failing *any* classes for two six weeks in a row will result in your removal from the production. </a:t>
            </a:r>
            <a:endParaRPr lang="en-US" sz="1200" dirty="0" smtClean="0"/>
          </a:p>
          <a:p>
            <a:pPr marL="285750" indent="-285750">
              <a:buFont typeface="Arial"/>
              <a:buChar char="•"/>
            </a:pPr>
            <a:endParaRPr lang="en-US" sz="1200" dirty="0"/>
          </a:p>
          <a:p>
            <a:pPr marL="285750" indent="-285750">
              <a:buFont typeface="Arial"/>
              <a:buChar char="•"/>
            </a:pPr>
            <a:r>
              <a:rPr lang="en-US" sz="1200" dirty="0" smtClean="0"/>
              <a:t>Bring required materials to rehearsal.  You must always bring your script, pencil, and notebook to rehearsal.</a:t>
            </a:r>
          </a:p>
          <a:p>
            <a:pPr marL="285750" indent="-285750">
              <a:buFont typeface="Arial"/>
              <a:buChar char="•"/>
            </a:pPr>
            <a:endParaRPr lang="en-US" sz="1200" dirty="0"/>
          </a:p>
          <a:p>
            <a:pPr marL="285750" indent="-285750">
              <a:buFont typeface="Arial"/>
              <a:buChar char="•"/>
            </a:pPr>
            <a:r>
              <a:rPr lang="en-US" sz="1200" dirty="0" smtClean="0"/>
              <a:t>Be respectful of our time in the theatre.  This means:</a:t>
            </a:r>
          </a:p>
          <a:p>
            <a:pPr marL="742950" lvl="1" indent="-285750">
              <a:buFont typeface="Arial"/>
              <a:buChar char="•"/>
            </a:pPr>
            <a:r>
              <a:rPr lang="en-US" sz="1200" dirty="0" smtClean="0"/>
              <a:t>No unnecessary talking during rehearsal or note time.</a:t>
            </a:r>
          </a:p>
          <a:p>
            <a:pPr marL="742950" lvl="1" indent="-285750">
              <a:buFont typeface="Arial"/>
              <a:buChar char="•"/>
            </a:pPr>
            <a:r>
              <a:rPr lang="en-US" sz="1200" dirty="0" smtClean="0"/>
              <a:t>No cell phones during rehearsal.  If seen, they will be taken up.</a:t>
            </a:r>
          </a:p>
          <a:p>
            <a:pPr marL="742950" lvl="1" indent="-285750">
              <a:buFont typeface="Arial"/>
              <a:buChar char="•"/>
            </a:pPr>
            <a:r>
              <a:rPr lang="en-US" sz="1200" dirty="0" smtClean="0"/>
              <a:t>No horseplay.</a:t>
            </a:r>
          </a:p>
          <a:p>
            <a:pPr marL="742950" lvl="1" indent="-285750">
              <a:buFont typeface="Arial"/>
              <a:buChar char="•"/>
            </a:pPr>
            <a:r>
              <a:rPr lang="en-US" sz="1200" dirty="0" smtClean="0"/>
              <a:t>No crude or vulgar language.</a:t>
            </a:r>
          </a:p>
          <a:p>
            <a:pPr marL="742950" lvl="1" indent="-285750">
              <a:buFont typeface="Arial"/>
              <a:buChar char="•"/>
            </a:pPr>
            <a:r>
              <a:rPr lang="en-US" sz="1200" dirty="0" smtClean="0"/>
              <a:t>Be respectful to your cast/crew and directors.</a:t>
            </a:r>
            <a:endParaRPr lang="en-US" sz="1200" dirty="0"/>
          </a:p>
        </p:txBody>
      </p:sp>
      <p:sp>
        <p:nvSpPr>
          <p:cNvPr id="7" name="TextBox 6"/>
          <p:cNvSpPr txBox="1"/>
          <p:nvPr/>
        </p:nvSpPr>
        <p:spPr>
          <a:xfrm>
            <a:off x="0" y="6173300"/>
            <a:ext cx="6858000" cy="1569660"/>
          </a:xfrm>
          <a:prstGeom prst="rect">
            <a:avLst/>
          </a:prstGeom>
          <a:noFill/>
        </p:spPr>
        <p:txBody>
          <a:bodyPr wrap="square" rtlCol="0">
            <a:spAutoFit/>
          </a:bodyPr>
          <a:lstStyle/>
          <a:p>
            <a:r>
              <a:rPr lang="en-US" sz="1200" u="sng" dirty="0" smtClean="0"/>
              <a:t>If responsibilities are not met:</a:t>
            </a:r>
          </a:p>
          <a:p>
            <a:endParaRPr lang="en-US" sz="1200" u="sng" dirty="0"/>
          </a:p>
          <a:p>
            <a:pPr marL="285750" indent="-285750">
              <a:buFont typeface="Arial"/>
              <a:buChar char="•"/>
            </a:pPr>
            <a:r>
              <a:rPr lang="en-US" sz="1200" dirty="0" smtClean="0"/>
              <a:t>Breaking a rule will result in one “strike”.  Upon receiving your third strike, you will attend a disciplinary meeting.</a:t>
            </a:r>
          </a:p>
          <a:p>
            <a:pPr marL="285750" indent="-285750">
              <a:buFont typeface="Arial"/>
              <a:buChar char="•"/>
            </a:pPr>
            <a:r>
              <a:rPr lang="en-US" sz="1200" dirty="0" smtClean="0"/>
              <a:t>The first meeting will be with the student and one (or both) directors.</a:t>
            </a:r>
          </a:p>
          <a:p>
            <a:pPr marL="285750" indent="-285750">
              <a:buFont typeface="Arial"/>
              <a:buChar char="•"/>
            </a:pPr>
            <a:r>
              <a:rPr lang="en-US" sz="1200" dirty="0" smtClean="0"/>
              <a:t>The second meeting will be with the student, a parent, and directors.</a:t>
            </a:r>
          </a:p>
          <a:p>
            <a:pPr marL="285750" indent="-285750">
              <a:buFont typeface="Arial"/>
              <a:buChar char="•"/>
            </a:pPr>
            <a:r>
              <a:rPr lang="en-US" sz="1200" dirty="0" smtClean="0"/>
              <a:t>The third, and final, meeting will be with the student, parent, directors, and principal.</a:t>
            </a:r>
          </a:p>
          <a:p>
            <a:pPr marL="285750" indent="-285750">
              <a:buFont typeface="Arial"/>
              <a:buChar char="•"/>
            </a:pPr>
            <a:r>
              <a:rPr lang="en-US" sz="1200" dirty="0" smtClean="0"/>
              <a:t>Any disciplinary actions following the third meeting will result in removal from the production.</a:t>
            </a:r>
            <a:endParaRPr lang="en-US" sz="1200" dirty="0"/>
          </a:p>
        </p:txBody>
      </p:sp>
      <p:sp>
        <p:nvSpPr>
          <p:cNvPr id="8" name="TextBox 7"/>
          <p:cNvSpPr txBox="1"/>
          <p:nvPr/>
        </p:nvSpPr>
        <p:spPr>
          <a:xfrm>
            <a:off x="0" y="5063039"/>
            <a:ext cx="6858000" cy="1015663"/>
          </a:xfrm>
          <a:prstGeom prst="rect">
            <a:avLst/>
          </a:prstGeom>
          <a:noFill/>
        </p:spPr>
        <p:txBody>
          <a:bodyPr wrap="square" rtlCol="0">
            <a:spAutoFit/>
          </a:bodyPr>
          <a:lstStyle/>
          <a:p>
            <a:r>
              <a:rPr lang="en-US" sz="1200" dirty="0" smtClean="0"/>
              <a:t>**</a:t>
            </a:r>
            <a:r>
              <a:rPr lang="en-US" sz="1200" u="sng" dirty="0"/>
              <a:t>S</a:t>
            </a:r>
            <a:r>
              <a:rPr lang="en-US" sz="1200" u="sng" dirty="0" smtClean="0"/>
              <a:t>chool rules listed in the student handbook must be followed at all times.  This includes rehearsals, performances, and any trips taken by the OAP company.</a:t>
            </a:r>
          </a:p>
          <a:p>
            <a:endParaRPr lang="en-US" sz="1200" u="sng" dirty="0"/>
          </a:p>
          <a:p>
            <a:r>
              <a:rPr lang="en-US" sz="1200" dirty="0" smtClean="0"/>
              <a:t>**Any actions or behaviors deemed as severe or excessive by the directors may result in harsher consequences or removal from the production.</a:t>
            </a:r>
            <a:endParaRPr lang="en-US" sz="1200" dirty="0"/>
          </a:p>
        </p:txBody>
      </p:sp>
      <p:sp>
        <p:nvSpPr>
          <p:cNvPr id="9" name="TextBox 8"/>
          <p:cNvSpPr txBox="1"/>
          <p:nvPr/>
        </p:nvSpPr>
        <p:spPr>
          <a:xfrm>
            <a:off x="0" y="7776905"/>
            <a:ext cx="6858000" cy="646331"/>
          </a:xfrm>
          <a:prstGeom prst="rect">
            <a:avLst/>
          </a:prstGeom>
          <a:noFill/>
        </p:spPr>
        <p:txBody>
          <a:bodyPr wrap="square" rtlCol="0">
            <a:spAutoFit/>
          </a:bodyPr>
          <a:lstStyle/>
          <a:p>
            <a:r>
              <a:rPr lang="en-US" sz="1200" b="1" dirty="0" smtClean="0"/>
              <a:t>I have read and understand this contract.  I will follow these rules to the best of my ability.</a:t>
            </a:r>
          </a:p>
          <a:p>
            <a:endParaRPr lang="en-US" sz="1200" b="1" dirty="0"/>
          </a:p>
          <a:p>
            <a:r>
              <a:rPr lang="en-US" sz="1200" b="1" dirty="0" smtClean="0"/>
              <a:t>Student Name: ____________________________________		   Date: ____________________</a:t>
            </a:r>
            <a:endParaRPr lang="en-US" sz="1200" b="1" dirty="0"/>
          </a:p>
        </p:txBody>
      </p:sp>
      <p:sp>
        <p:nvSpPr>
          <p:cNvPr id="10" name="TextBox 9"/>
          <p:cNvSpPr txBox="1"/>
          <p:nvPr/>
        </p:nvSpPr>
        <p:spPr>
          <a:xfrm>
            <a:off x="0" y="8490895"/>
            <a:ext cx="6858000" cy="646331"/>
          </a:xfrm>
          <a:prstGeom prst="rect">
            <a:avLst/>
          </a:prstGeom>
          <a:noFill/>
        </p:spPr>
        <p:txBody>
          <a:bodyPr wrap="square" rtlCol="0">
            <a:spAutoFit/>
          </a:bodyPr>
          <a:lstStyle/>
          <a:p>
            <a:r>
              <a:rPr lang="en-US" sz="1200" b="1" dirty="0" smtClean="0"/>
              <a:t>I have read and understand this contract.  I will help hold my child accountable to these expectations.</a:t>
            </a:r>
          </a:p>
          <a:p>
            <a:endParaRPr lang="en-US" sz="1200" b="1" dirty="0"/>
          </a:p>
          <a:p>
            <a:r>
              <a:rPr lang="en-US" sz="1200" b="1" dirty="0" smtClean="0"/>
              <a:t>Parent Name: ____________________________________		  	 Date: ____________________</a:t>
            </a:r>
            <a:endParaRPr lang="en-US" sz="1200" b="1" dirty="0"/>
          </a:p>
        </p:txBody>
      </p:sp>
    </p:spTree>
    <p:extLst>
      <p:ext uri="{BB962C8B-B14F-4D97-AF65-F5344CB8AC3E}">
        <p14:creationId xmlns:p14="http://schemas.microsoft.com/office/powerpoint/2010/main" val="259440842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TotalTime>
  <Words>462</Words>
  <Application>Microsoft Macintosh PowerPoint</Application>
  <PresentationFormat>Letter Paper (8.5x11 in)</PresentationFormat>
  <Paragraphs>34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Sundown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Randal Ramirez</dc:creator>
  <cp:lastModifiedBy>Randal Ramirez</cp:lastModifiedBy>
  <cp:revision>4</cp:revision>
  <cp:lastPrinted>2016-09-12T19:33:57Z</cp:lastPrinted>
  <dcterms:created xsi:type="dcterms:W3CDTF">2015-08-31T20:29:07Z</dcterms:created>
  <dcterms:modified xsi:type="dcterms:W3CDTF">2016-09-12T19:40:45Z</dcterms:modified>
</cp:coreProperties>
</file>